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80" r:id="rId18"/>
    <p:sldId id="281" r:id="rId19"/>
  </p:sldIdLst>
  <p:sldSz cx="4608513" cy="3455988"/>
  <p:notesSz cx="6858000" cy="9144000"/>
  <p:defaultTextStyle>
    <a:defPPr>
      <a:defRPr lang="en-US"/>
    </a:defPPr>
    <a:lvl1pPr marL="0" algn="l" defTabSz="9136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30" algn="l" defTabSz="9136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660" algn="l" defTabSz="9136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492" algn="l" defTabSz="9136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323" algn="l" defTabSz="9136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154" algn="l" defTabSz="9136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983" algn="l" defTabSz="9136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815" algn="l" defTabSz="9136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645" algn="l" defTabSz="91366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2" d="100"/>
          <a:sy n="212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3CED8-F1A8-4DC4-A46B-8D4AD4A46BD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6A8B31A-8FF5-4A49-9566-F845232D2197}">
      <dgm:prSet/>
      <dgm:spPr/>
      <dgm:t>
        <a:bodyPr/>
        <a:lstStyle/>
        <a:p>
          <a:pPr rtl="0"/>
          <a:r>
            <a:rPr lang="en-US" smtClean="0"/>
            <a:t>Denef-Kachru conditions</a:t>
          </a:r>
          <a:endParaRPr lang="en-US"/>
        </a:p>
      </dgm:t>
    </dgm:pt>
    <dgm:pt modelId="{1CD46349-3F91-4781-84B4-BA05F2212E3F}" type="parTrans" cxnId="{B1A1BE48-C236-4604-A5E4-12DC0BEEFB9E}">
      <dgm:prSet/>
      <dgm:spPr/>
      <dgm:t>
        <a:bodyPr/>
        <a:lstStyle/>
        <a:p>
          <a:endParaRPr lang="en-US"/>
        </a:p>
      </dgm:t>
    </dgm:pt>
    <dgm:pt modelId="{F0B462ED-A0BD-40BB-9DBC-D8160D784879}" type="sibTrans" cxnId="{B1A1BE48-C236-4604-A5E4-12DC0BEEFB9E}">
      <dgm:prSet/>
      <dgm:spPr/>
      <dgm:t>
        <a:bodyPr/>
        <a:lstStyle/>
        <a:p>
          <a:endParaRPr lang="en-US"/>
        </a:p>
      </dgm:t>
    </dgm:pt>
    <dgm:pt modelId="{22CCDB1C-C6E9-4F01-B93B-B8528DAF61C1}">
      <dgm:prSet/>
      <dgm:spPr/>
      <dgm:t>
        <a:bodyPr/>
        <a:lstStyle/>
        <a:p>
          <a:pPr rtl="0"/>
          <a:r>
            <a:rPr lang="en-US" smtClean="0"/>
            <a:t>Solving Feynman diagrams</a:t>
          </a:r>
          <a:endParaRPr lang="en-US"/>
        </a:p>
      </dgm:t>
    </dgm:pt>
    <dgm:pt modelId="{7EBA2DF4-78E5-4D86-BA74-C5C3EEB7C628}" type="parTrans" cxnId="{75D97251-417F-43E2-99ED-C958FA951112}">
      <dgm:prSet/>
      <dgm:spPr/>
      <dgm:t>
        <a:bodyPr/>
        <a:lstStyle/>
        <a:p>
          <a:endParaRPr lang="en-US"/>
        </a:p>
      </dgm:t>
    </dgm:pt>
    <dgm:pt modelId="{DC92CF83-981E-4879-9089-0BFC82C2E2FB}" type="sibTrans" cxnId="{75D97251-417F-43E2-99ED-C958FA951112}">
      <dgm:prSet/>
      <dgm:spPr/>
      <dgm:t>
        <a:bodyPr/>
        <a:lstStyle/>
        <a:p>
          <a:endParaRPr lang="en-US"/>
        </a:p>
      </dgm:t>
    </dgm:pt>
    <dgm:pt modelId="{FEEF76A4-E382-4CEB-B79D-A5627D71819E}">
      <dgm:prSet/>
      <dgm:spPr/>
      <dgm:t>
        <a:bodyPr/>
        <a:lstStyle/>
        <a:p>
          <a:pPr rtl="0"/>
          <a:r>
            <a:rPr lang="en-US" smtClean="0"/>
            <a:t>Decay constants and a asymmetric hierarchy</a:t>
          </a:r>
          <a:endParaRPr lang="en-US"/>
        </a:p>
      </dgm:t>
    </dgm:pt>
    <dgm:pt modelId="{32BE22C7-424A-4338-A1B6-E73F8122EF0E}" type="parTrans" cxnId="{209F92D3-9939-4713-AE36-AB591B122019}">
      <dgm:prSet/>
      <dgm:spPr/>
      <dgm:t>
        <a:bodyPr/>
        <a:lstStyle/>
        <a:p>
          <a:endParaRPr lang="en-US"/>
        </a:p>
      </dgm:t>
    </dgm:pt>
    <dgm:pt modelId="{CAF2F9FA-5510-4AE6-94F6-7A9839910C4B}" type="sibTrans" cxnId="{209F92D3-9939-4713-AE36-AB591B122019}">
      <dgm:prSet/>
      <dgm:spPr/>
      <dgm:t>
        <a:bodyPr/>
        <a:lstStyle/>
        <a:p>
          <a:endParaRPr lang="en-US"/>
        </a:p>
      </dgm:t>
    </dgm:pt>
    <dgm:pt modelId="{8BBA6489-3E2C-4A12-94B1-3B3BF5250DBD}" type="pres">
      <dgm:prSet presAssocID="{4C53CED8-F1A8-4DC4-A46B-8D4AD4A46B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6DEEE7-35CC-4AB1-8560-20AD8EA159B3}" type="pres">
      <dgm:prSet presAssocID="{66A8B31A-8FF5-4A49-9566-F845232D21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6FE4F5-179A-4543-A961-E7230204FE85}" type="pres">
      <dgm:prSet presAssocID="{F0B462ED-A0BD-40BB-9DBC-D8160D784879}" presName="spacer" presStyleCnt="0"/>
      <dgm:spPr/>
    </dgm:pt>
    <dgm:pt modelId="{AB243670-1F5D-4CE3-B01F-785FBD4F0308}" type="pres">
      <dgm:prSet presAssocID="{22CCDB1C-C6E9-4F01-B93B-B8528DAF61C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C7E6C-32AC-4FF5-89D6-E417D3054A14}" type="pres">
      <dgm:prSet presAssocID="{DC92CF83-981E-4879-9089-0BFC82C2E2FB}" presName="spacer" presStyleCnt="0"/>
      <dgm:spPr/>
    </dgm:pt>
    <dgm:pt modelId="{EC9DCD6E-8C81-418E-8D74-D167F3FFFADB}" type="pres">
      <dgm:prSet presAssocID="{FEEF76A4-E382-4CEB-B79D-A5627D71819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2DFFBA-507A-4713-BF91-A3653D3B035F}" type="presOf" srcId="{FEEF76A4-E382-4CEB-B79D-A5627D71819E}" destId="{EC9DCD6E-8C81-418E-8D74-D167F3FFFADB}" srcOrd="0" destOrd="0" presId="urn:microsoft.com/office/officeart/2005/8/layout/vList2"/>
    <dgm:cxn modelId="{209F92D3-9939-4713-AE36-AB591B122019}" srcId="{4C53CED8-F1A8-4DC4-A46B-8D4AD4A46BDF}" destId="{FEEF76A4-E382-4CEB-B79D-A5627D71819E}" srcOrd="2" destOrd="0" parTransId="{32BE22C7-424A-4338-A1B6-E73F8122EF0E}" sibTransId="{CAF2F9FA-5510-4AE6-94F6-7A9839910C4B}"/>
    <dgm:cxn modelId="{840CFD10-3A3A-48DF-8039-4D9FEF04DF84}" type="presOf" srcId="{22CCDB1C-C6E9-4F01-B93B-B8528DAF61C1}" destId="{AB243670-1F5D-4CE3-B01F-785FBD4F0308}" srcOrd="0" destOrd="0" presId="urn:microsoft.com/office/officeart/2005/8/layout/vList2"/>
    <dgm:cxn modelId="{B1A1BE48-C236-4604-A5E4-12DC0BEEFB9E}" srcId="{4C53CED8-F1A8-4DC4-A46B-8D4AD4A46BDF}" destId="{66A8B31A-8FF5-4A49-9566-F845232D2197}" srcOrd="0" destOrd="0" parTransId="{1CD46349-3F91-4781-84B4-BA05F2212E3F}" sibTransId="{F0B462ED-A0BD-40BB-9DBC-D8160D784879}"/>
    <dgm:cxn modelId="{8E7E0868-0E40-4AB5-906A-554030B8CDDE}" type="presOf" srcId="{66A8B31A-8FF5-4A49-9566-F845232D2197}" destId="{366DEEE7-35CC-4AB1-8560-20AD8EA159B3}" srcOrd="0" destOrd="0" presId="urn:microsoft.com/office/officeart/2005/8/layout/vList2"/>
    <dgm:cxn modelId="{75D97251-417F-43E2-99ED-C958FA951112}" srcId="{4C53CED8-F1A8-4DC4-A46B-8D4AD4A46BDF}" destId="{22CCDB1C-C6E9-4F01-B93B-B8528DAF61C1}" srcOrd="1" destOrd="0" parTransId="{7EBA2DF4-78E5-4D86-BA74-C5C3EEB7C628}" sibTransId="{DC92CF83-981E-4879-9089-0BFC82C2E2FB}"/>
    <dgm:cxn modelId="{7E7ABB77-BF90-4E19-857F-79C6AE207D98}" type="presOf" srcId="{4C53CED8-F1A8-4DC4-A46B-8D4AD4A46BDF}" destId="{8BBA6489-3E2C-4A12-94B1-3B3BF5250DBD}" srcOrd="0" destOrd="0" presId="urn:microsoft.com/office/officeart/2005/8/layout/vList2"/>
    <dgm:cxn modelId="{60A4EACD-C255-473C-823D-BCFCE8AC8B32}" type="presParOf" srcId="{8BBA6489-3E2C-4A12-94B1-3B3BF5250DBD}" destId="{366DEEE7-35CC-4AB1-8560-20AD8EA159B3}" srcOrd="0" destOrd="0" presId="urn:microsoft.com/office/officeart/2005/8/layout/vList2"/>
    <dgm:cxn modelId="{39217E52-EFD3-4286-9B95-1B65011DF616}" type="presParOf" srcId="{8BBA6489-3E2C-4A12-94B1-3B3BF5250DBD}" destId="{FF6FE4F5-179A-4543-A961-E7230204FE85}" srcOrd="1" destOrd="0" presId="urn:microsoft.com/office/officeart/2005/8/layout/vList2"/>
    <dgm:cxn modelId="{C7275A80-4115-4F5A-BA14-C29B08B50C7E}" type="presParOf" srcId="{8BBA6489-3E2C-4A12-94B1-3B3BF5250DBD}" destId="{AB243670-1F5D-4CE3-B01F-785FBD4F0308}" srcOrd="2" destOrd="0" presId="urn:microsoft.com/office/officeart/2005/8/layout/vList2"/>
    <dgm:cxn modelId="{A8C83B68-6609-4819-ABD5-C756B4BD87A1}" type="presParOf" srcId="{8BBA6489-3E2C-4A12-94B1-3B3BF5250DBD}" destId="{2A1C7E6C-32AC-4FF5-89D6-E417D3054A14}" srcOrd="3" destOrd="0" presId="urn:microsoft.com/office/officeart/2005/8/layout/vList2"/>
    <dgm:cxn modelId="{43E34F07-FED5-4248-A6D2-DED4A47D5501}" type="presParOf" srcId="{8BBA6489-3E2C-4A12-94B1-3B3BF5250DBD}" destId="{EC9DCD6E-8C81-418E-8D74-D167F3FFFAD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DEEE7-35CC-4AB1-8560-20AD8EA159B3}">
      <dsp:nvSpPr>
        <dsp:cNvPr id="0" name=""/>
        <dsp:cNvSpPr/>
      </dsp:nvSpPr>
      <dsp:spPr>
        <a:xfrm>
          <a:off x="0" y="17535"/>
          <a:ext cx="2997615" cy="228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Denef-Kachru conditions</a:t>
          </a:r>
          <a:endParaRPr lang="en-US" sz="1000" kern="1200"/>
        </a:p>
      </dsp:txBody>
      <dsp:txXfrm>
        <a:off x="11137" y="28672"/>
        <a:ext cx="2975341" cy="205876"/>
      </dsp:txXfrm>
    </dsp:sp>
    <dsp:sp modelId="{AB243670-1F5D-4CE3-B01F-785FBD4F0308}">
      <dsp:nvSpPr>
        <dsp:cNvPr id="0" name=""/>
        <dsp:cNvSpPr/>
      </dsp:nvSpPr>
      <dsp:spPr>
        <a:xfrm>
          <a:off x="0" y="274485"/>
          <a:ext cx="2997615" cy="228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Solving Feynman diagrams</a:t>
          </a:r>
          <a:endParaRPr lang="en-US" sz="1000" kern="1200"/>
        </a:p>
      </dsp:txBody>
      <dsp:txXfrm>
        <a:off x="11137" y="285622"/>
        <a:ext cx="2975341" cy="205876"/>
      </dsp:txXfrm>
    </dsp:sp>
    <dsp:sp modelId="{EC9DCD6E-8C81-418E-8D74-D167F3FFFADB}">
      <dsp:nvSpPr>
        <dsp:cNvPr id="0" name=""/>
        <dsp:cNvSpPr/>
      </dsp:nvSpPr>
      <dsp:spPr>
        <a:xfrm>
          <a:off x="0" y="531436"/>
          <a:ext cx="2997615" cy="228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/>
            <a:t>Decay constants and a asymmetric hierarchy</a:t>
          </a:r>
          <a:endParaRPr lang="en-US" sz="1000" kern="1200"/>
        </a:p>
      </dsp:txBody>
      <dsp:txXfrm>
        <a:off x="11137" y="542573"/>
        <a:ext cx="2975341" cy="205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1334395"/>
            <a:ext cx="1800200" cy="212159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200" y="-466"/>
            <a:ext cx="4609713" cy="345645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11819" y="872011"/>
            <a:ext cx="2846867" cy="606892"/>
          </a:xfrm>
        </p:spPr>
        <p:txBody>
          <a:bodyPr bIns="4608" anchor="b"/>
          <a:lstStyle>
            <a:lvl1pPr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610980" y="1245187"/>
            <a:ext cx="3281565" cy="165925"/>
          </a:xfrm>
        </p:spPr>
        <p:txBody>
          <a:bodyPr tIns="4608">
            <a:normAutofit/>
          </a:bodyPr>
          <a:lstStyle>
            <a:lvl1pPr marL="0" indent="0" algn="l">
              <a:buNone/>
              <a:defRPr kumimoji="0" lang="en-US" sz="700" b="0" i="0" u="none" strike="noStrike" kern="1200" cap="all" spc="202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230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0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5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82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12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43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60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41172" y="138400"/>
            <a:ext cx="1036915" cy="23575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0426" y="138400"/>
            <a:ext cx="3033938" cy="23575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200" y="-466"/>
            <a:ext cx="4609713" cy="345645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1334395"/>
            <a:ext cx="1800200" cy="2121593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412971" y="870164"/>
            <a:ext cx="2848061" cy="608506"/>
          </a:xfrm>
        </p:spPr>
        <p:txBody>
          <a:bodyPr bIns="4608" anchor="b"/>
          <a:lstStyle>
            <a:lvl1pPr algn="l">
              <a:defRPr kumimoji="0" lang="en-US" sz="1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607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612932" y="1243866"/>
            <a:ext cx="3281261" cy="165887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700" b="0" i="0" u="none" strike="noStrike" kern="1200" cap="all" spc="202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23038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6076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9114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2153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5191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8229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1268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4306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607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766" y="552958"/>
            <a:ext cx="1612980" cy="187084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68775" y="552958"/>
            <a:ext cx="1612980" cy="187084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766" y="552958"/>
            <a:ext cx="1612980" cy="276479"/>
          </a:xfrm>
        </p:spPr>
        <p:txBody>
          <a:bodyPr anchor="b">
            <a:normAutofit/>
          </a:bodyPr>
          <a:lstStyle>
            <a:lvl1pPr marL="0" indent="0">
              <a:buNone/>
              <a:defRPr lang="en-US" sz="700" b="0" kern="1200" cap="all" spc="202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230383" indent="0">
              <a:buNone/>
              <a:defRPr sz="1000" b="1"/>
            </a:lvl2pPr>
            <a:lvl3pPr marL="460766" indent="0">
              <a:buNone/>
              <a:defRPr sz="900" b="1"/>
            </a:lvl3pPr>
            <a:lvl4pPr marL="691149" indent="0">
              <a:buNone/>
              <a:defRPr sz="800" b="1"/>
            </a:lvl4pPr>
            <a:lvl5pPr marL="921532" indent="0">
              <a:buNone/>
              <a:defRPr sz="800" b="1"/>
            </a:lvl5pPr>
            <a:lvl6pPr marL="1151915" indent="0">
              <a:buNone/>
              <a:defRPr sz="800" b="1"/>
            </a:lvl6pPr>
            <a:lvl7pPr marL="1382298" indent="0">
              <a:buNone/>
              <a:defRPr sz="800" b="1"/>
            </a:lvl7pPr>
            <a:lvl8pPr marL="1612682" indent="0">
              <a:buNone/>
              <a:defRPr sz="800" b="1"/>
            </a:lvl8pPr>
            <a:lvl9pPr marL="1843065" indent="0">
              <a:buNone/>
              <a:defRPr sz="800" b="1"/>
            </a:lvl9pPr>
          </a:lstStyle>
          <a:p>
            <a:pPr marL="0" lvl="0" indent="0" algn="l" defTabSz="46076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2846" y="857621"/>
            <a:ext cx="1612980" cy="1566715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68775" y="552958"/>
            <a:ext cx="1612980" cy="276479"/>
          </a:xfrm>
        </p:spPr>
        <p:txBody>
          <a:bodyPr anchor="b">
            <a:normAutofit/>
          </a:bodyPr>
          <a:lstStyle>
            <a:lvl1pPr marL="0" indent="0">
              <a:buNone/>
              <a:defRPr lang="en-US" sz="700" b="0" kern="1200" cap="all" spc="202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230383" indent="0">
              <a:buNone/>
              <a:defRPr sz="1000" b="1"/>
            </a:lvl2pPr>
            <a:lvl3pPr marL="460766" indent="0">
              <a:buNone/>
              <a:defRPr sz="900" b="1"/>
            </a:lvl3pPr>
            <a:lvl4pPr marL="691149" indent="0">
              <a:buNone/>
              <a:defRPr sz="800" b="1"/>
            </a:lvl4pPr>
            <a:lvl5pPr marL="921532" indent="0">
              <a:buNone/>
              <a:defRPr sz="800" b="1"/>
            </a:lvl5pPr>
            <a:lvl6pPr marL="1151915" indent="0">
              <a:buNone/>
              <a:defRPr sz="800" b="1"/>
            </a:lvl6pPr>
            <a:lvl7pPr marL="1382298" indent="0">
              <a:buNone/>
              <a:defRPr sz="800" b="1"/>
            </a:lvl7pPr>
            <a:lvl8pPr marL="1612682" indent="0">
              <a:buNone/>
              <a:defRPr sz="800" b="1"/>
            </a:lvl8pPr>
            <a:lvl9pPr marL="1843065" indent="0">
              <a:buNone/>
              <a:defRPr sz="800" b="1"/>
            </a:lvl9pPr>
          </a:lstStyle>
          <a:p>
            <a:pPr marL="0" lvl="0" indent="0" algn="l" defTabSz="460766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68775" y="857621"/>
            <a:ext cx="1612980" cy="1566715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1334395"/>
            <a:ext cx="1800200" cy="212159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218623" y="-218622"/>
            <a:ext cx="3455988" cy="389323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marL="0" algn="ctr" defTabSz="460766" rtl="0" eaLnBrk="1" latinLnBrk="0" hangingPunct="1"/>
            <a:endParaRPr lang="en-US" sz="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95600" y="794254"/>
            <a:ext cx="2626852" cy="549001"/>
          </a:xfrm>
        </p:spPr>
        <p:txBody>
          <a:bodyPr bIns="0" anchor="b"/>
          <a:lstStyle>
            <a:lvl1pPr algn="l">
              <a:defRPr kumimoji="0" lang="en-US" sz="14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607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742" y="1319762"/>
            <a:ext cx="1919094" cy="167542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654160" y="1135560"/>
            <a:ext cx="2920519" cy="314110"/>
          </a:xfrm>
        </p:spPr>
        <p:txBody>
          <a:bodyPr>
            <a:normAutofit/>
          </a:bodyPr>
          <a:lstStyle>
            <a:lvl1pPr marL="0" indent="0">
              <a:buNone/>
              <a:defRPr lang="en-US" sz="7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30383" indent="0">
              <a:buNone/>
              <a:defRPr sz="600"/>
            </a:lvl2pPr>
            <a:lvl3pPr marL="460766" indent="0">
              <a:buNone/>
              <a:defRPr sz="500"/>
            </a:lvl3pPr>
            <a:lvl4pPr marL="691149" indent="0">
              <a:buNone/>
              <a:defRPr sz="500"/>
            </a:lvl4pPr>
            <a:lvl5pPr marL="921532" indent="0">
              <a:buNone/>
              <a:defRPr sz="500"/>
            </a:lvl5pPr>
            <a:lvl6pPr marL="1151915" indent="0">
              <a:buNone/>
              <a:defRPr sz="500"/>
            </a:lvl6pPr>
            <a:lvl7pPr marL="1382298" indent="0">
              <a:buNone/>
              <a:defRPr sz="500"/>
            </a:lvl7pPr>
            <a:lvl8pPr marL="1612682" indent="0">
              <a:buNone/>
              <a:defRPr sz="500"/>
            </a:lvl8pPr>
            <a:lvl9pPr marL="1843065" indent="0">
              <a:buNone/>
              <a:defRPr sz="500"/>
            </a:lvl9pPr>
          </a:lstStyle>
          <a:p>
            <a:pPr marL="0" marR="0" lvl="0" indent="0" algn="l" defTabSz="460766" rtl="0" eaLnBrk="1" fontAlgn="auto" latinLnBrk="0" hangingPunct="1">
              <a:lnSpc>
                <a:spcPct val="100000"/>
              </a:lnSpc>
              <a:spcBef>
                <a:spcPts val="151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022514" y="0"/>
            <a:ext cx="3585999" cy="3455988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92153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1334395"/>
            <a:ext cx="1800200" cy="212159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2543991"/>
            <a:ext cx="1800200" cy="91199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38279" y="865509"/>
            <a:ext cx="2765108" cy="437136"/>
          </a:xfrm>
        </p:spPr>
        <p:txBody>
          <a:bodyPr anchor="b"/>
          <a:lstStyle>
            <a:lvl1pPr algn="l">
              <a:defRPr sz="14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576306" y="1098845"/>
            <a:ext cx="3072617" cy="373247"/>
          </a:xfrm>
        </p:spPr>
        <p:txBody>
          <a:bodyPr/>
          <a:lstStyle>
            <a:lvl1pPr marL="0" indent="0">
              <a:buNone/>
              <a:defRPr sz="700">
                <a:solidFill>
                  <a:schemeClr val="tx2"/>
                </a:solidFill>
              </a:defRPr>
            </a:lvl1pPr>
            <a:lvl2pPr marL="230383" indent="0">
              <a:buNone/>
              <a:defRPr sz="600"/>
            </a:lvl2pPr>
            <a:lvl3pPr marL="460766" indent="0">
              <a:buNone/>
              <a:defRPr sz="500"/>
            </a:lvl3pPr>
            <a:lvl4pPr marL="691149" indent="0">
              <a:buNone/>
              <a:defRPr sz="500"/>
            </a:lvl4pPr>
            <a:lvl5pPr marL="921532" indent="0">
              <a:buNone/>
              <a:defRPr sz="500"/>
            </a:lvl5pPr>
            <a:lvl6pPr marL="1151915" indent="0">
              <a:buNone/>
              <a:defRPr sz="500"/>
            </a:lvl6pPr>
            <a:lvl7pPr marL="1382298" indent="0">
              <a:buNone/>
              <a:defRPr sz="500"/>
            </a:lvl7pPr>
            <a:lvl8pPr marL="1612682" indent="0">
              <a:buNone/>
              <a:defRPr sz="500"/>
            </a:lvl8pPr>
            <a:lvl9pPr marL="1843065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200" y="2545192"/>
            <a:ext cx="1801401" cy="910796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200" y="2545525"/>
            <a:ext cx="4609713" cy="910464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077" tIns="23038" rIns="46077" bIns="2303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4766" y="184319"/>
            <a:ext cx="3790502" cy="276479"/>
          </a:xfrm>
          <a:prstGeom prst="rect">
            <a:avLst/>
          </a:prstGeom>
        </p:spPr>
        <p:txBody>
          <a:bodyPr vert="horz" lIns="46077" tIns="23038" rIns="46077" bIns="23038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766" y="554646"/>
            <a:ext cx="3790502" cy="1804012"/>
          </a:xfrm>
          <a:prstGeom prst="rect">
            <a:avLst/>
          </a:prstGeom>
        </p:spPr>
        <p:txBody>
          <a:bodyPr vert="horz" lIns="46077" tIns="23038" rIns="46077" bIns="230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01387" y="2958326"/>
            <a:ext cx="1096826" cy="101376"/>
          </a:xfrm>
          <a:prstGeom prst="rect">
            <a:avLst/>
          </a:prstGeom>
        </p:spPr>
        <p:txBody>
          <a:bodyPr vert="horz" lIns="46077" tIns="23038" rIns="46077" bIns="23038" rtlCol="0" anchor="ctr"/>
          <a:lstStyle>
            <a:lvl1pPr algn="l">
              <a:defRPr sz="6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2803" y="3167294"/>
            <a:ext cx="2381065" cy="138240"/>
          </a:xfrm>
          <a:prstGeom prst="rect">
            <a:avLst/>
          </a:prstGeom>
        </p:spPr>
        <p:txBody>
          <a:bodyPr vert="horz" lIns="46077" tIns="23038" rIns="46077" bIns="23038" rtlCol="0" anchor="ctr"/>
          <a:lstStyle>
            <a:lvl1pPr algn="r">
              <a:defRPr sz="500" cap="all" spc="101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4065" y="3109695"/>
            <a:ext cx="253468" cy="253439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4608" tIns="4608" rIns="4608" bIns="4608" rtlCol="0" anchor="ctr">
            <a:normAutofit/>
          </a:bodyPr>
          <a:lstStyle>
            <a:lvl1pPr algn="ctr">
              <a:defRPr sz="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60766" rtl="0" eaLnBrk="1" latinLnBrk="0" hangingPunct="1">
        <a:spcBef>
          <a:spcPct val="0"/>
        </a:spcBef>
        <a:buNone/>
        <a:defRPr sz="1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787" indent="-172787" algn="l" defTabSz="460766" rtl="0" eaLnBrk="1" latinLnBrk="0" hangingPunct="1">
        <a:spcBef>
          <a:spcPts val="403"/>
        </a:spcBef>
        <a:buFont typeface="Arial" pitchFamily="34" charset="0"/>
        <a:buNone/>
        <a:defRPr sz="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7546" indent="-87546" algn="l" defTabSz="460766" rtl="0" eaLnBrk="1" latinLnBrk="0" hangingPunct="1">
        <a:spcBef>
          <a:spcPts val="151"/>
        </a:spcBef>
        <a:buClr>
          <a:schemeClr val="accent2"/>
        </a:buClr>
        <a:buFont typeface="Wingdings" pitchFamily="2" charset="2"/>
        <a:buChar char="§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202737" indent="-82938" algn="l" defTabSz="460766" rtl="0" eaLnBrk="1" latinLnBrk="0" hangingPunct="1">
        <a:spcBef>
          <a:spcPts val="151"/>
        </a:spcBef>
        <a:buClr>
          <a:schemeClr val="accent2"/>
        </a:buClr>
        <a:buFont typeface="Wingdings" pitchFamily="2" charset="2"/>
        <a:buChar char="§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317929" indent="-82938" algn="l" defTabSz="460766" rtl="0" eaLnBrk="1" latinLnBrk="0" hangingPunct="1">
        <a:spcBef>
          <a:spcPts val="151"/>
        </a:spcBef>
        <a:buClr>
          <a:schemeClr val="accent2"/>
        </a:buClr>
        <a:buFont typeface="Wingdings" pitchFamily="2" charset="2"/>
        <a:buChar char="§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433120" indent="-87546" algn="l" defTabSz="460766" rtl="0" eaLnBrk="1" latinLnBrk="0" hangingPunct="1">
        <a:spcBef>
          <a:spcPts val="151"/>
        </a:spcBef>
        <a:buClr>
          <a:schemeClr val="accent2"/>
        </a:buClr>
        <a:buFont typeface="Wingdings" pitchFamily="2" charset="2"/>
        <a:buChar char="§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52919" indent="-87546" algn="l" defTabSz="460766" rtl="0" eaLnBrk="1" latinLnBrk="0" hangingPunct="1">
        <a:spcBef>
          <a:spcPts val="151"/>
        </a:spcBef>
        <a:buClr>
          <a:schemeClr val="accent2"/>
        </a:buClr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681934" indent="-82938" algn="l" defTabSz="460766" rtl="0" eaLnBrk="1" latinLnBrk="0" hangingPunct="1">
        <a:spcBef>
          <a:spcPts val="151"/>
        </a:spcBef>
        <a:buClr>
          <a:schemeClr val="accent2"/>
        </a:buClr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797125" indent="-82938" algn="l" defTabSz="460766" rtl="0" eaLnBrk="1" latinLnBrk="0" hangingPunct="1">
        <a:spcBef>
          <a:spcPts val="151"/>
        </a:spcBef>
        <a:buClr>
          <a:schemeClr val="accent2"/>
        </a:buClr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903102" indent="-82938" algn="l" defTabSz="460766" rtl="0" eaLnBrk="1" latinLnBrk="0" hangingPunct="1">
        <a:spcBef>
          <a:spcPts val="151"/>
        </a:spcBef>
        <a:buClr>
          <a:schemeClr val="accent2"/>
        </a:buClr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076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0383" algn="l" defTabSz="46076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60766" algn="l" defTabSz="46076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91149" algn="l" defTabSz="46076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21532" algn="l" defTabSz="46076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51915" algn="l" defTabSz="46076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298" algn="l" defTabSz="46076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12682" algn="l" defTabSz="46076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43065" algn="l" defTabSz="46076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798" y="838205"/>
            <a:ext cx="3384453" cy="200019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b="1" dirty="0" smtClean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A Second Look on </a:t>
            </a:r>
            <a:r>
              <a:rPr lang="en-US" altLang="zh-CN" b="1" dirty="0" err="1" smtClean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Hooft</a:t>
            </a:r>
            <a:r>
              <a:rPr lang="en-US" altLang="zh-CN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P</a:t>
            </a:r>
            <a:r>
              <a:rPr lang="en-US" altLang="zh-CN" b="1" smtClean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oints</a:t>
            </a:r>
            <a:endParaRPr lang="en-US" altLang="zh-CN" b="1" dirty="0">
              <a:solidFill>
                <a:srgbClr val="3333B2"/>
              </a:solidFill>
              <a:latin typeface="Segoe UI" pitchFamily="18" charset="0"/>
              <a:cs typeface="Segoe UI" pitchFamily="18" charset="0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1689105" y="1295401"/>
            <a:ext cx="65" cy="200019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</a:pPr>
            <a:endParaRPr lang="en-US" altLang="zh-CN" sz="1400" dirty="0">
              <a:solidFill>
                <a:srgbClr val="3333B2"/>
              </a:solidFill>
              <a:latin typeface="Segoe UI" pitchFamily="18" charset="0"/>
              <a:cs typeface="Segoe UI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161256" y="1194594"/>
            <a:ext cx="2286000" cy="738628"/>
          </a:xfrm>
          <a:prstGeom prst="rect">
            <a:avLst/>
          </a:prstGeom>
          <a:noFill/>
        </p:spPr>
        <p:txBody>
          <a:bodyPr wrap="square" lIns="0" tIns="0" rIns="0" bIns="45685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altLang="zh-CN" sz="1100" dirty="0" smtClean="0">
                <a:solidFill>
                  <a:srgbClr val="000000"/>
                </a:solidFill>
                <a:latin typeface="Elephant" pitchFamily="18" charset="0"/>
                <a:cs typeface="Segoe UI" pitchFamily="18" charset="0"/>
              </a:rPr>
              <a:t>Pat Burleson</a:t>
            </a:r>
          </a:p>
          <a:p>
            <a:pPr algn="ctr">
              <a:lnSpc>
                <a:spcPts val="900"/>
              </a:lnSpc>
            </a:pPr>
            <a:endParaRPr lang="de-DE" altLang="zh-CN" sz="1100" dirty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  <a:p>
            <a:pPr algn="ctr"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Elephant" pitchFamily="18" charset="0"/>
                <a:cs typeface="Segoe UI" pitchFamily="18" charset="0"/>
              </a:rPr>
              <a:t>University of </a:t>
            </a:r>
            <a:r>
              <a:rPr lang="en-US" altLang="zh-CN" sz="1100" dirty="0" smtClean="0">
                <a:solidFill>
                  <a:srgbClr val="000000"/>
                </a:solidFill>
                <a:latin typeface="Elephant" pitchFamily="18" charset="0"/>
                <a:cs typeface="Segoe UI" pitchFamily="18" charset="0"/>
              </a:rPr>
              <a:t>Springfield</a:t>
            </a:r>
            <a:endParaRPr lang="en-US" altLang="zh-CN" sz="1100" dirty="0">
              <a:solidFill>
                <a:srgbClr val="000000"/>
              </a:solidFill>
              <a:latin typeface="Elephant" pitchFamily="18" charset="0"/>
              <a:cs typeface="Segoe UI" pitchFamily="18" charset="0"/>
            </a:endParaRPr>
          </a:p>
          <a:p>
            <a:pPr algn="ctr">
              <a:lnSpc>
                <a:spcPts val="900"/>
              </a:lnSpc>
            </a:pPr>
            <a:endParaRPr lang="de-DE" altLang="zh-CN" sz="1100" dirty="0">
              <a:solidFill>
                <a:srgbClr val="000000"/>
              </a:solidFill>
              <a:latin typeface="Elephant" pitchFamily="18" charset="0"/>
              <a:cs typeface="Segoe UI" pitchFamily="18" charset="0"/>
            </a:endParaRPr>
          </a:p>
          <a:p>
            <a:pPr algn="ctr">
              <a:lnSpc>
                <a:spcPts val="900"/>
              </a:lnSpc>
            </a:pPr>
            <a:r>
              <a:rPr lang="de-DE" altLang="zh-CN" sz="1100" dirty="0" smtClean="0">
                <a:solidFill>
                  <a:srgbClr val="000000"/>
                </a:solidFill>
                <a:latin typeface="Elephant" pitchFamily="18" charset="0"/>
                <a:cs typeface="Segoe UI" pitchFamily="18" charset="0"/>
              </a:rPr>
              <a:t>08/06/12</a:t>
            </a:r>
            <a:endParaRPr lang="en-US" altLang="zh-CN" sz="1100" dirty="0">
              <a:solidFill>
                <a:srgbClr val="000000"/>
              </a:solidFill>
              <a:latin typeface="Elephant" pitchFamily="18" charset="0"/>
              <a:cs typeface="Segoe UI" pitchFamily="18" charset="0"/>
            </a:endParaRPr>
          </a:p>
          <a:p>
            <a:pPr algn="ctr">
              <a:lnSpc>
                <a:spcPts val="900"/>
              </a:lnSpc>
            </a:pPr>
            <a:endParaRPr lang="en-US" altLang="zh-CN" sz="1100" dirty="0">
              <a:solidFill>
                <a:srgbClr val="000000"/>
              </a:solidFill>
              <a:latin typeface="Segoe UI" pitchFamily="18" charset="0"/>
              <a:cs typeface="Segoe UI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364600" y="1501075"/>
            <a:ext cx="240530" cy="18242"/>
          </a:xfrm>
          <a:custGeom>
            <a:avLst/>
            <a:gdLst>
              <a:gd name="connsiteX0" fmla="*/ 6350 w 240530"/>
              <a:gd name="connsiteY0" fmla="*/ 6350 h 18242"/>
              <a:gd name="connsiteX1" fmla="*/ 234180 w 240530"/>
              <a:gd name="connsiteY1" fmla="*/ 6350 h 1824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40530" h="18242">
                <a:moveTo>
                  <a:pt x="6350" y="6350"/>
                </a:moveTo>
                <a:lnTo>
                  <a:pt x="234180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65" tIns="45685" rIns="91365" bIns="45685"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086770" y="2149500"/>
            <a:ext cx="427186" cy="18242"/>
          </a:xfrm>
          <a:custGeom>
            <a:avLst/>
            <a:gdLst>
              <a:gd name="connsiteX0" fmla="*/ 6350 w 427186"/>
              <a:gd name="connsiteY0" fmla="*/ 6350 h 18242"/>
              <a:gd name="connsiteX1" fmla="*/ 420835 w 427186"/>
              <a:gd name="connsiteY1" fmla="*/ 6350 h 1824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427186" h="18242">
                <a:moveTo>
                  <a:pt x="6350" y="6350"/>
                </a:moveTo>
                <a:lnTo>
                  <a:pt x="420835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65" tIns="45685" rIns="91365" bIns="45685"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2824533" y="2056250"/>
            <a:ext cx="112339" cy="18242"/>
          </a:xfrm>
          <a:custGeom>
            <a:avLst/>
            <a:gdLst>
              <a:gd name="connsiteX0" fmla="*/ 6350 w 112339"/>
              <a:gd name="connsiteY0" fmla="*/ 6350 h 18242"/>
              <a:gd name="connsiteX1" fmla="*/ 105989 w 112339"/>
              <a:gd name="connsiteY1" fmla="*/ 6350 h 1824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12339" h="18242">
                <a:moveTo>
                  <a:pt x="6350" y="6350"/>
                </a:moveTo>
                <a:lnTo>
                  <a:pt x="105989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65" tIns="45685" rIns="91365" bIns="45685"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01600" y="152404"/>
            <a:ext cx="4388688" cy="1131859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  <a:tabLst>
                <a:tab pos="532970" algn="l"/>
              </a:tabLst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probe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OPE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beta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function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isocurvature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models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bubble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nucleation</a:t>
            </a:r>
          </a:p>
          <a:p>
            <a:pPr>
              <a:lnSpc>
                <a:spcPts val="13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entropic.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owing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decay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constants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easily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ﬁnd,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943104" y="1447800"/>
            <a:ext cx="355477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gT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π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362204" y="1358900"/>
            <a:ext cx="222981" cy="34343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  <a:tabLst>
                <a:tab pos="76139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</a:t>
            </a:r>
          </a:p>
          <a:p>
            <a:pPr>
              <a:lnSpc>
                <a:spcPts val="1400"/>
              </a:lnSpc>
              <a:tabLst>
                <a:tab pos="76139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lnΦ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641604" y="1447800"/>
            <a:ext cx="277111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635004" y="1790704"/>
            <a:ext cx="2086231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nonlocal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F-terms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mind,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let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082800" y="2184404"/>
            <a:ext cx="543718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exp(w)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2844801" y="2095500"/>
            <a:ext cx="76751" cy="34343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u="sng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</a:t>
            </a:r>
          </a:p>
          <a:p>
            <a:pPr>
              <a:lnSpc>
                <a:spcPts val="14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4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635004" y="2540000"/>
            <a:ext cx="3447449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discover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agreement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hierarchy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24007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4" y="152400"/>
            <a:ext cx="4149161" cy="1067234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  <a:tabLst>
                <a:tab pos="532970" algn="l"/>
              </a:tabLst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non-unstable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anomaly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matching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nPI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eﬀective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action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nilpotent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low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temperature</a:t>
            </a:r>
          </a:p>
          <a:p>
            <a:pPr>
              <a:lnSpc>
                <a:spcPts val="13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limit.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this,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discover,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1574804" y="1384300"/>
            <a:ext cx="204399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−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993900" y="1384304"/>
            <a:ext cx="859608" cy="18833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p(9π)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−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3G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τ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921004" y="1295400"/>
            <a:ext cx="81599" cy="34343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u="sng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</a:t>
            </a:r>
          </a:p>
          <a:p>
            <a:pPr>
              <a:lnSpc>
                <a:spcPts val="14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σ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3060700" y="1384300"/>
            <a:ext cx="235100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→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0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35004" y="1765300"/>
            <a:ext cx="3779917" cy="33051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ﬁnd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agreement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decay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constants,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demystifying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probable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resolution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mu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problem.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thus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095500" y="2298704"/>
            <a:ext cx="399912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q(U)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565404" y="2209800"/>
            <a:ext cx="107451" cy="34343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u="sng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Θ</a:t>
            </a:r>
          </a:p>
          <a:p>
            <a:pPr>
              <a:lnSpc>
                <a:spcPts val="14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J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730504" y="2298704"/>
            <a:ext cx="173699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=0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635000" y="2667004"/>
            <a:ext cx="2406354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models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Z-bosons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examined</a:t>
            </a:r>
          </a:p>
        </p:txBody>
      </p:sp>
    </p:spTree>
    <p:extLst>
      <p:ext uri="{BB962C8B-B14F-4D97-AF65-F5344CB8AC3E}">
        <p14:creationId xmlns:p14="http://schemas.microsoft.com/office/powerpoint/2010/main" val="42354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139704"/>
            <a:ext cx="4376408" cy="808735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  <a:tabLst>
                <a:tab pos="532970" algn="l"/>
              </a:tabLst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calculation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chargino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charge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orientifold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plane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follows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compactiﬁcation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duality</a:t>
            </a:r>
          </a:p>
          <a:p>
            <a:pPr>
              <a:lnSpc>
                <a:spcPts val="13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warped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models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holographic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inﬂation.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thus,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obtain,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2235200" y="1130304"/>
            <a:ext cx="252066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X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552700" y="1041400"/>
            <a:ext cx="76751" cy="34343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u="sng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</a:t>
            </a:r>
          </a:p>
          <a:p>
            <a:pPr>
              <a:lnSpc>
                <a:spcPts val="14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ξ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35000" y="1549400"/>
            <a:ext cx="3494631" cy="161008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  <a:tabLst>
                <a:tab pos="1383182" algn="l"/>
                <a:tab pos="142125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intricate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analysis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brought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bear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</a:p>
          <a:p>
            <a:pPr>
              <a:lnSpc>
                <a:spcPts val="1400"/>
              </a:lnSpc>
              <a:tabLst>
                <a:tab pos="1383182" algn="l"/>
                <a:tab pos="142125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exploring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gerbs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type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strings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4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.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gives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1383182" algn="l"/>
                <a:tab pos="142125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x(y)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0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1383182" algn="l"/>
                <a:tab pos="142125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exploring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Heterotic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strings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involved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theorem:</a:t>
            </a:r>
          </a:p>
          <a:p>
            <a:pPr>
              <a:lnSpc>
                <a:spcPts val="1300"/>
              </a:lnSpc>
              <a:tabLst>
                <a:tab pos="1383182" algn="l"/>
                <a:tab pos="142125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geometric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transitions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nonperturbative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high</a:t>
            </a:r>
          </a:p>
          <a:p>
            <a:pPr>
              <a:lnSpc>
                <a:spcPts val="1300"/>
              </a:lnSpc>
              <a:tabLst>
                <a:tab pos="1383182" algn="l"/>
                <a:tab pos="142125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temperature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limit.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hence,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obtain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383182" algn="l"/>
                <a:tab pos="1421250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8R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∞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→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P(z)</a:t>
            </a:r>
          </a:p>
        </p:txBody>
      </p:sp>
    </p:spTree>
    <p:extLst>
      <p:ext uri="{BB962C8B-B14F-4D97-AF65-F5344CB8AC3E}">
        <p14:creationId xmlns:p14="http://schemas.microsoft.com/office/powerpoint/2010/main" val="78580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925826" y="2462976"/>
            <a:ext cx="165724" cy="18242"/>
          </a:xfrm>
          <a:custGeom>
            <a:avLst/>
            <a:gdLst>
              <a:gd name="connsiteX0" fmla="*/ 6350 w 165724"/>
              <a:gd name="connsiteY0" fmla="*/ 6350 h 18242"/>
              <a:gd name="connsiteX1" fmla="*/ 159374 w 165724"/>
              <a:gd name="connsiteY1" fmla="*/ 6350 h 1824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5724" h="18242">
                <a:moveTo>
                  <a:pt x="6350" y="6350"/>
                </a:moveTo>
                <a:lnTo>
                  <a:pt x="159374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65" tIns="45685" rIns="91365" bIns="45685"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971375" y="2805419"/>
            <a:ext cx="74626" cy="17255"/>
          </a:xfrm>
          <a:custGeom>
            <a:avLst/>
            <a:gdLst>
              <a:gd name="connsiteX0" fmla="*/ 6350 w 74626"/>
              <a:gd name="connsiteY0" fmla="*/ 6350 h 17255"/>
              <a:gd name="connsiteX1" fmla="*/ 68276 w 74626"/>
              <a:gd name="connsiteY1" fmla="*/ 6350 h 172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4626" h="17255">
                <a:moveTo>
                  <a:pt x="6350" y="6350"/>
                </a:moveTo>
                <a:lnTo>
                  <a:pt x="68276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65" tIns="45685" rIns="91365" bIns="45685"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01604" y="190504"/>
            <a:ext cx="4397381" cy="2385579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  <a:tabLst>
                <a:tab pos="532970" algn="l"/>
                <a:tab pos="1852703" algn="l"/>
                <a:tab pos="1865391" algn="l"/>
              </a:tabLst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extending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general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formalism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532970" algn="l"/>
                <a:tab pos="1852703" algn="l"/>
                <a:tab pos="1865391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Bohr’s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equations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aﬃne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bundles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over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Z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quotients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moduli</a:t>
            </a:r>
          </a:p>
          <a:p>
            <a:pPr>
              <a:lnSpc>
                <a:spcPts val="1100"/>
              </a:lnSpc>
              <a:tabLst>
                <a:tab pos="532970" algn="l"/>
                <a:tab pos="1852703" algn="l"/>
                <a:tab pos="1865391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spaces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Hirzebruch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surfaces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momentum-dependent.</a:t>
            </a:r>
          </a:p>
          <a:p>
            <a:pPr>
              <a:lnSpc>
                <a:spcPts val="1300"/>
              </a:lnSpc>
              <a:tabLst>
                <a:tab pos="532970" algn="l"/>
                <a:tab pos="1852703" algn="l"/>
                <a:tab pos="1865391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recalling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perturbation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theory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obtain,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532970" algn="l"/>
                <a:tab pos="1852703" algn="l"/>
                <a:tab pos="1865391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o(y)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logυ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0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532970" algn="l"/>
                <a:tab pos="1852703" algn="l"/>
                <a:tab pos="1865391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gauge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group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4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mind,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let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532970" algn="l"/>
                <a:tab pos="1852703" algn="l"/>
                <a:tab pos="1865391" algn="l"/>
              </a:tabLst>
            </a:pPr>
            <a:r>
              <a:rPr lang="en-US" altLang="zh-CN" dirty="0" smtClean="0"/>
              <a:t>		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Γ(y)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9F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∞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532970" algn="l"/>
                <a:tab pos="1852703" algn="l"/>
                <a:tab pos="1865391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hence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1536704" y="2578104"/>
            <a:ext cx="1147221" cy="18833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A(x)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−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qR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971800" y="2501900"/>
            <a:ext cx="76751" cy="42098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u="sng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</a:t>
            </a:r>
          </a:p>
          <a:p>
            <a:pPr>
              <a:lnSpc>
                <a:spcPts val="1000"/>
              </a:lnSpc>
            </a:pPr>
            <a:r>
              <a:rPr lang="en-US" altLang="zh-CN" sz="800" u="sng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7</a:t>
            </a:r>
          </a:p>
          <a:p>
            <a:pPr>
              <a:lnSpc>
                <a:spcPts val="400"/>
              </a:lnSpc>
            </a:pPr>
            <a:r>
              <a:rPr lang="en-US" altLang="zh-CN" sz="6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x</a:t>
            </a:r>
          </a:p>
          <a:p>
            <a:pPr>
              <a:lnSpc>
                <a:spcPts val="600"/>
              </a:lnSpc>
            </a:pPr>
            <a:r>
              <a:rPr lang="en-US" altLang="zh-CN" sz="6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ω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3111504" y="2578100"/>
            <a:ext cx="210055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≈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1042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114300"/>
            <a:ext cx="2339912" cy="20126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matrix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topological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arguments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635004" y="1257300"/>
            <a:ext cx="3828585" cy="34343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best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study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perturbative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Yang-Mills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theories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presence</a:t>
            </a:r>
          </a:p>
          <a:p>
            <a:pPr>
              <a:lnSpc>
                <a:spcPts val="14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8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singularities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Σ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sinh(x).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635004" y="1638305"/>
            <a:ext cx="3649683" cy="33051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massive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black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holes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ﬂat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spacetime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understood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exclusive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limit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35000" y="2019300"/>
            <a:ext cx="2281678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models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dark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energy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calculable</a:t>
            </a:r>
          </a:p>
        </p:txBody>
      </p:sp>
    </p:spTree>
    <p:extLst>
      <p:ext uri="{BB962C8B-B14F-4D97-AF65-F5344CB8AC3E}">
        <p14:creationId xmlns:p14="http://schemas.microsoft.com/office/powerpoint/2010/main" val="265694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4" y="177804"/>
            <a:ext cx="4136041" cy="170055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  <a:tabLst>
                <a:tab pos="532970" algn="l"/>
                <a:tab pos="2106497" algn="l"/>
              </a:tabLst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adding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duality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532970" algn="l"/>
                <a:tab pos="2106497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braneworld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regularization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eﬀective.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hence,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discover,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532970" algn="l"/>
                <a:tab pos="2106497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Φ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532970" algn="l"/>
                <a:tab pos="2106497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therefore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our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imply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2273300" y="1917700"/>
            <a:ext cx="76751" cy="34343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u="sng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7</a:t>
            </a:r>
          </a:p>
          <a:p>
            <a:pPr>
              <a:lnSpc>
                <a:spcPts val="14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3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387600" y="2006604"/>
            <a:ext cx="202784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k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35004" y="2362200"/>
            <a:ext cx="3450293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our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establish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SU(n)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monopole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nonlinear</a:t>
            </a:r>
          </a:p>
        </p:txBody>
      </p:sp>
    </p:spTree>
    <p:extLst>
      <p:ext uri="{BB962C8B-B14F-4D97-AF65-F5344CB8AC3E}">
        <p14:creationId xmlns:p14="http://schemas.microsoft.com/office/powerpoint/2010/main" val="1992324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114300"/>
            <a:ext cx="1870294" cy="20126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implications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type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IIB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635004" y="660400"/>
            <a:ext cx="3843709" cy="49853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topological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arguments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topological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strings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superspace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curiously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compute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solution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strong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CP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problem.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famous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Blair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gives,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2184404" y="1295400"/>
            <a:ext cx="460505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Θ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≈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lny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35004" y="1625600"/>
            <a:ext cx="3759493" cy="33051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demonstrate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Shenker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formalism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longitudinal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low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temperature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limit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suppose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159000" y="2095500"/>
            <a:ext cx="483934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J(w)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4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35000" y="2413004"/>
            <a:ext cx="1972898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adjoint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scalar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mind,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let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159000" y="2781300"/>
            <a:ext cx="715802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dzo(z)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6π</a:t>
            </a:r>
          </a:p>
        </p:txBody>
      </p:sp>
    </p:spTree>
    <p:extLst>
      <p:ext uri="{BB962C8B-B14F-4D97-AF65-F5344CB8AC3E}">
        <p14:creationId xmlns:p14="http://schemas.microsoft.com/office/powerpoint/2010/main" val="3371954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114300"/>
            <a:ext cx="763662" cy="20126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extension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635000" y="1168404"/>
            <a:ext cx="3314856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fragmentation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functions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relativistic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infrared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635000" y="1384305"/>
            <a:ext cx="3804542" cy="33051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our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prove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solution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Donaldson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polynomials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type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IIB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m-folds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incorporated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S-duality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35004" y="1689104"/>
            <a:ext cx="1585137" cy="18833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theory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living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635004" y="1930405"/>
            <a:ext cx="3648197" cy="33051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correspondence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been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understood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terms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phantom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inﬂation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early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universe</a:t>
            </a:r>
          </a:p>
        </p:txBody>
      </p:sp>
    </p:spTree>
    <p:extLst>
      <p:ext uri="{BB962C8B-B14F-4D97-AF65-F5344CB8AC3E}">
        <p14:creationId xmlns:p14="http://schemas.microsoft.com/office/powerpoint/2010/main" val="385494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1890228" y="2152729"/>
            <a:ext cx="220971" cy="18242"/>
          </a:xfrm>
          <a:custGeom>
            <a:avLst/>
            <a:gdLst>
              <a:gd name="connsiteX0" fmla="*/ 6350 w 220971"/>
              <a:gd name="connsiteY0" fmla="*/ 6350 h 18242"/>
              <a:gd name="connsiteX1" fmla="*/ 214621 w 220971"/>
              <a:gd name="connsiteY1" fmla="*/ 6350 h 1824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20971" h="18242">
                <a:moveTo>
                  <a:pt x="6350" y="6350"/>
                </a:moveTo>
                <a:lnTo>
                  <a:pt x="214621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65" tIns="45685" rIns="91365" bIns="45685"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01604" y="177800"/>
            <a:ext cx="4363675" cy="173933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  <a:tabLst>
                <a:tab pos="532970" algn="l"/>
              </a:tabLst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Conclusions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1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Our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imply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gravitational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Hilbert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space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Motl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</a:p>
          <a:p>
            <a:pPr>
              <a:lnSpc>
                <a:spcPts val="13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infrared</a:t>
            </a:r>
          </a:p>
          <a:p>
            <a:pPr>
              <a:lnSpc>
                <a:spcPts val="16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hints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explore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currents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holographic</a:t>
            </a:r>
          </a:p>
          <a:p>
            <a:pPr>
              <a:lnSpc>
                <a:spcPts val="13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superconductor.</a:t>
            </a:r>
          </a:p>
          <a:p>
            <a:pPr>
              <a:lnSpc>
                <a:spcPts val="16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loop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eﬀects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matrix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ultraviolet.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found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892305" y="1981200"/>
            <a:ext cx="205207" cy="36928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100"/>
              </a:lnSpc>
              <a:tabLst>
                <a:tab pos="2538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2</a:t>
            </a:r>
          </a:p>
          <a:p>
            <a:pPr>
              <a:lnSpc>
                <a:spcPts val="1400"/>
              </a:lnSpc>
              <a:tabLst>
                <a:tab pos="2538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dx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2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108200" y="2082800"/>
            <a:ext cx="797400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l(r(z))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∼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0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635004" y="2438404"/>
            <a:ext cx="1962815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regime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small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coupling.</a:t>
            </a:r>
          </a:p>
        </p:txBody>
      </p:sp>
    </p:spTree>
    <p:extLst>
      <p:ext uri="{BB962C8B-B14F-4D97-AF65-F5344CB8AC3E}">
        <p14:creationId xmlns:p14="http://schemas.microsoft.com/office/powerpoint/2010/main" val="15219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4" y="114300"/>
            <a:ext cx="584921" cy="20126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Outline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635004" y="1384300"/>
          <a:ext cx="2997615" cy="777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114300"/>
            <a:ext cx="984866" cy="20126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Introduction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635000" y="698501"/>
            <a:ext cx="3826032" cy="912134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equations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topologically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twisted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Matrix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Model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deformed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’t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Hooft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lines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inertial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strong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coupling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regime</a:t>
            </a:r>
          </a:p>
          <a:p>
            <a:pPr>
              <a:lnSpc>
                <a:spcPts val="16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partition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function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oﬀers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possibility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considering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lattice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seesaw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models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.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take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dynamical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approach</a:t>
            </a:r>
          </a:p>
          <a:p>
            <a:pPr>
              <a:lnSpc>
                <a:spcPts val="16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make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contact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between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extremal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black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holes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635000" y="1612905"/>
            <a:ext cx="3904366" cy="33051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observables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Heterotic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strings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moduli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spaces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fuzzy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spin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Klebanov-Strassler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backgrounds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35000" y="2006600"/>
            <a:ext cx="3849914" cy="666560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over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last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decade,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minimal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progress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was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made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explaining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theories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deformed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nonlocal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operators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order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avoid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extending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analytic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continuation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Gaiotto’s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equations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models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neutrinos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(including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classical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gauge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635004" y="2679700"/>
            <a:ext cx="3493209" cy="33051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connection).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continuing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with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program,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solve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ﬁne-tuning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3191537" y="2223023"/>
            <a:ext cx="195038" cy="18242"/>
          </a:xfrm>
          <a:custGeom>
            <a:avLst/>
            <a:gdLst>
              <a:gd name="connsiteX0" fmla="*/ 6350 w 195038"/>
              <a:gd name="connsiteY0" fmla="*/ 6350 h 18242"/>
              <a:gd name="connsiteX1" fmla="*/ 188689 w 195038"/>
              <a:gd name="connsiteY1" fmla="*/ 6350 h 1824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95038" h="18242">
                <a:moveTo>
                  <a:pt x="6350" y="6350"/>
                </a:moveTo>
                <a:lnTo>
                  <a:pt x="188689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65" tIns="45685" rIns="91365" bIns="45685"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01604" y="177800"/>
            <a:ext cx="4402713" cy="184273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  <a:tabLst>
                <a:tab pos="532970" algn="l"/>
              </a:tabLst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determination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QED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formalism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9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denote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instanton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connection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reformulating</a:t>
            </a:r>
          </a:p>
          <a:p>
            <a:pPr>
              <a:lnSpc>
                <a:spcPts val="13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beta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function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provides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path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integrals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weak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scale</a:t>
            </a:r>
          </a:p>
          <a:p>
            <a:pPr>
              <a:lnSpc>
                <a:spcPts val="16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yields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extremely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precise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calculation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violation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</a:p>
          <a:p>
            <a:pPr>
              <a:lnSpc>
                <a:spcPts val="13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diﬀeomorphism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symmetry</a:t>
            </a:r>
          </a:p>
          <a:p>
            <a:pPr>
              <a:lnSpc>
                <a:spcPts val="16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familiar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Coleman-Witten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gives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rise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231900" y="2171700"/>
            <a:ext cx="1843116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∗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arcsin(arctan(y))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r(w)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3187700" y="2082805"/>
            <a:ext cx="168852" cy="35636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  <a:tabLst>
                <a:tab pos="6345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6</a:t>
            </a:r>
          </a:p>
          <a:p>
            <a:pPr>
              <a:lnSpc>
                <a:spcPts val="1500"/>
              </a:lnSpc>
              <a:tabLst>
                <a:tab pos="6345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−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3429004" y="2159000"/>
            <a:ext cx="210055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≈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007673" y="1757269"/>
            <a:ext cx="160869" cy="18242"/>
          </a:xfrm>
          <a:custGeom>
            <a:avLst/>
            <a:gdLst>
              <a:gd name="connsiteX0" fmla="*/ 6350 w 160869"/>
              <a:gd name="connsiteY0" fmla="*/ 6350 h 18242"/>
              <a:gd name="connsiteX1" fmla="*/ 154519 w 160869"/>
              <a:gd name="connsiteY1" fmla="*/ 6350 h 1824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0869" h="18242">
                <a:moveTo>
                  <a:pt x="6350" y="6350"/>
                </a:moveTo>
                <a:lnTo>
                  <a:pt x="154519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65" tIns="45685" rIns="91365" bIns="45685"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01604" y="165101"/>
            <a:ext cx="3954521" cy="150668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  <a:tabLst>
                <a:tab pos="532970" algn="l"/>
                <a:tab pos="2055738" algn="l"/>
              </a:tabLst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exploring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microscopic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backgrounds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532970" algn="l"/>
                <a:tab pos="2055738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lengthy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calculation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produces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532970" algn="l"/>
                <a:tab pos="2055738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Ψ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u(z)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532970" algn="l"/>
                <a:tab pos="2055738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our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conﬁrm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amplitudes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quantum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</a:p>
          <a:p>
            <a:pPr>
              <a:lnSpc>
                <a:spcPts val="1300"/>
              </a:lnSpc>
              <a:tabLst>
                <a:tab pos="532970" algn="l"/>
                <a:tab pos="2055738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boundary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714500" y="1612900"/>
            <a:ext cx="417524" cy="34343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  <a:tabLst>
                <a:tab pos="38070" algn="l"/>
                <a:tab pos="329934" algn="l"/>
              </a:tabLst>
            </a:pPr>
            <a:r>
              <a:rPr lang="en-US" altLang="zh-CN" dirty="0" smtClean="0"/>
              <a:t>	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</a:t>
            </a:r>
          </a:p>
          <a:p>
            <a:pPr>
              <a:lnSpc>
                <a:spcPts val="700"/>
              </a:lnSpc>
              <a:tabLst>
                <a:tab pos="38070" algn="l"/>
                <a:tab pos="329934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lim</a:t>
            </a:r>
          </a:p>
          <a:p>
            <a:pPr>
              <a:lnSpc>
                <a:spcPts val="700"/>
              </a:lnSpc>
              <a:tabLst>
                <a:tab pos="38070" algn="l"/>
                <a:tab pos="329934" algn="l"/>
              </a:tabLst>
            </a:pP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w→o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dx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171704" y="1689100"/>
            <a:ext cx="336087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t(x)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∼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819404" y="1701800"/>
            <a:ext cx="276303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V(w)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635004" y="2019300"/>
            <a:ext cx="3531213" cy="989684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  <a:tabLst>
                <a:tab pos="143394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clarify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recent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linking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(p,q)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branes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wrapped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</a:p>
          <a:p>
            <a:pPr>
              <a:lnSpc>
                <a:spcPts val="1300"/>
              </a:lnSpc>
              <a:tabLst>
                <a:tab pos="143394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SO(m)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orbifold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near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horizon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geometry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</a:p>
          <a:p>
            <a:pPr>
              <a:lnSpc>
                <a:spcPts val="1300"/>
              </a:lnSpc>
              <a:tabLst>
                <a:tab pos="143394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elliptically-ﬁbered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ﬁbration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equivariant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index</a:t>
            </a:r>
          </a:p>
          <a:p>
            <a:pPr>
              <a:lnSpc>
                <a:spcPts val="1300"/>
              </a:lnSpc>
              <a:tabLst>
                <a:tab pos="143394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theorems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suppose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143394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+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6F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−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114300"/>
            <a:ext cx="3487941" cy="20126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extending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heavy-ion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gyromagnetic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ratio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635000" y="1130305"/>
            <a:ext cx="3552508" cy="33051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type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IIA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strings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deformed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quasi-primary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operators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minimal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635000" y="1511300"/>
            <a:ext cx="3747860" cy="33051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most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likely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dark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energy,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observation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ﬁrst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mentioned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work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anomaly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constraints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35004" y="1879600"/>
            <a:ext cx="3484063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our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results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demonstrate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that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extension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charges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635000" y="2057400"/>
            <a:ext cx="3910668" cy="33051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models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B-mesons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obtained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from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quantum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solution</a:t>
            </a:r>
          </a:p>
          <a:p>
            <a:pPr>
              <a:lnSpc>
                <a:spcPts val="13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LHC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inverse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96216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2256748" y="1125251"/>
            <a:ext cx="246518" cy="18242"/>
          </a:xfrm>
          <a:custGeom>
            <a:avLst/>
            <a:gdLst>
              <a:gd name="connsiteX0" fmla="*/ 6350 w 246518"/>
              <a:gd name="connsiteY0" fmla="*/ 6350 h 18242"/>
              <a:gd name="connsiteX1" fmla="*/ 240168 w 246518"/>
              <a:gd name="connsiteY1" fmla="*/ 6350 h 1824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46518" h="18242">
                <a:moveTo>
                  <a:pt x="6350" y="6350"/>
                </a:moveTo>
                <a:lnTo>
                  <a:pt x="240168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65" tIns="45685" rIns="91365" bIns="45685"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2301681" y="3161785"/>
            <a:ext cx="297122" cy="18242"/>
          </a:xfrm>
          <a:custGeom>
            <a:avLst/>
            <a:gdLst>
              <a:gd name="connsiteX0" fmla="*/ 6350 w 297122"/>
              <a:gd name="connsiteY0" fmla="*/ 6350 h 18242"/>
              <a:gd name="connsiteX1" fmla="*/ 290772 w 297122"/>
              <a:gd name="connsiteY1" fmla="*/ 6350 h 1824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297122" h="18242">
                <a:moveTo>
                  <a:pt x="6350" y="6350"/>
                </a:moveTo>
                <a:lnTo>
                  <a:pt x="290772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65" tIns="45685" rIns="91365" bIns="45685"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01600" y="203205"/>
            <a:ext cx="4020704" cy="2631153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  <a:tabLst>
                <a:tab pos="532970" algn="l"/>
                <a:tab pos="1738495" algn="l"/>
                <a:tab pos="1801943" algn="l"/>
                <a:tab pos="1903460" algn="l"/>
                <a:tab pos="2131875" algn="l"/>
                <a:tab pos="2157255" algn="l"/>
              </a:tabLst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extending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nPI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eﬀective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action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532970" algn="l"/>
                <a:tab pos="1738495" algn="l"/>
                <a:tab pos="1801943" algn="l"/>
                <a:tab pos="1903460" algn="l"/>
                <a:tab pos="2131875" algn="l"/>
                <a:tab pos="2157255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possible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approach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U(1)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problem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ﬁnal</a:t>
            </a:r>
          </a:p>
          <a:p>
            <a:pPr>
              <a:lnSpc>
                <a:spcPts val="1300"/>
              </a:lnSpc>
              <a:tabLst>
                <a:tab pos="532970" algn="l"/>
                <a:tab pos="1738495" algn="l"/>
                <a:tab pos="1801943" algn="l"/>
                <a:tab pos="1903460" algn="l"/>
                <a:tab pos="2131875" algn="l"/>
                <a:tab pos="2157255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component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discussing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certain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localization</a:t>
            </a:r>
          </a:p>
          <a:p>
            <a:pPr>
              <a:lnSpc>
                <a:spcPts val="1600"/>
              </a:lnSpc>
              <a:tabLst>
                <a:tab pos="532970" algn="l"/>
                <a:tab pos="1738495" algn="l"/>
                <a:tab pos="1801943" algn="l"/>
                <a:tab pos="1903460" algn="l"/>
                <a:tab pos="2131875" algn="l"/>
                <a:tab pos="2157255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due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eﬀective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potential,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500"/>
              </a:lnSpc>
              <a:tabLst>
                <a:tab pos="532970" algn="l"/>
                <a:tab pos="1738495" algn="l"/>
                <a:tab pos="1801943" algn="l"/>
                <a:tab pos="1903460" algn="l"/>
                <a:tab pos="2131875" algn="l"/>
                <a:tab pos="2157255" algn="l"/>
              </a:tabLst>
            </a:pPr>
            <a:r>
              <a:rPr lang="en-US" altLang="zh-CN" dirty="0" smtClean="0"/>
              <a:t>					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3T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φ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v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300"/>
              </a:lnSpc>
              <a:tabLst>
                <a:tab pos="532970" algn="l"/>
                <a:tab pos="1738495" algn="l"/>
                <a:tab pos="1801943" algn="l"/>
                <a:tab pos="1903460" algn="l"/>
                <a:tab pos="2131875" algn="l"/>
                <a:tab pos="2157255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because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renormalization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900"/>
              </a:lnSpc>
              <a:tabLst>
                <a:tab pos="532970" algn="l"/>
                <a:tab pos="1738495" algn="l"/>
                <a:tab pos="1801943" algn="l"/>
                <a:tab pos="1903460" algn="l"/>
                <a:tab pos="2131875" algn="l"/>
                <a:tab pos="2157255" algn="l"/>
              </a:tabLst>
            </a:pPr>
            <a:r>
              <a:rPr lang="en-US" altLang="zh-CN" dirty="0" smtClean="0"/>
              <a:t>			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∞</a:t>
            </a:r>
            <a:r>
              <a:rPr lang="en-US" altLang="zh-CN" sz="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5</a:t>
            </a:r>
          </a:p>
          <a:p>
            <a:pPr>
              <a:lnSpc>
                <a:spcPts val="1300"/>
              </a:lnSpc>
              <a:tabLst>
                <a:tab pos="532970" algn="l"/>
                <a:tab pos="1738495" algn="l"/>
                <a:tab pos="1801943" algn="l"/>
                <a:tab pos="1903460" algn="l"/>
                <a:tab pos="2131875" algn="l"/>
                <a:tab pos="2157255" algn="l"/>
              </a:tabLst>
            </a:pPr>
            <a:r>
              <a:rPr lang="en-US" altLang="zh-CN" dirty="0" smtClean="0"/>
              <a:t>				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4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x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zl(z)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4π</a:t>
            </a:r>
          </a:p>
          <a:p>
            <a:pPr>
              <a:lnSpc>
                <a:spcPts val="1100"/>
              </a:lnSpc>
              <a:tabLst>
                <a:tab pos="532970" algn="l"/>
                <a:tab pos="1738495" algn="l"/>
                <a:tab pos="1801943" algn="l"/>
                <a:tab pos="1903460" algn="l"/>
                <a:tab pos="2131875" algn="l"/>
                <a:tab pos="2157255" algn="l"/>
              </a:tabLst>
            </a:pPr>
            <a:r>
              <a:rPr lang="en-US" altLang="zh-CN" dirty="0" smtClean="0"/>
              <a:t>		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−6</a:t>
            </a:r>
            <a:r>
              <a:rPr lang="en-US" altLang="zh-CN" sz="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i=0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  <a:tabLst>
                <a:tab pos="532970" algn="l"/>
                <a:tab pos="1738495" algn="l"/>
                <a:tab pos="1801943" algn="l"/>
                <a:tab pos="1903460" algn="l"/>
                <a:tab pos="2131875" algn="l"/>
                <a:tab pos="2157255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necessary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consequence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integration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cycles,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400"/>
              </a:lnSpc>
              <a:tabLst>
                <a:tab pos="532970" algn="l"/>
                <a:tab pos="1738495" algn="l"/>
                <a:tab pos="1801943" algn="l"/>
                <a:tab pos="1903460" algn="l"/>
                <a:tab pos="2131875" algn="l"/>
                <a:tab pos="2157255" algn="l"/>
              </a:tabLst>
            </a:pPr>
            <a:r>
              <a:rPr lang="en-US" altLang="zh-CN" dirty="0" smtClean="0"/>
              <a:t>			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a(cosy)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6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9π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635000" y="2908304"/>
            <a:ext cx="648746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and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hence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019300" y="3098804"/>
            <a:ext cx="170468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Σ+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298704" y="3022605"/>
            <a:ext cx="275495" cy="356361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  <a:tabLst>
                <a:tab pos="114207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</a:t>
            </a:r>
          </a:p>
          <a:p>
            <a:pPr>
              <a:lnSpc>
                <a:spcPts val="1500"/>
              </a:lnSpc>
              <a:tabLst>
                <a:tab pos="114207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5ηF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641601" y="3098800"/>
            <a:ext cx="213286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∼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43677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" y="114300"/>
            <a:ext cx="2162949" cy="20126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implications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for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technicolor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635004" y="1244600"/>
            <a:ext cx="1708423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let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δ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denote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6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monopole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635004" y="1460501"/>
            <a:ext cx="3393869" cy="36928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models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kinetic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tensor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ﬁeld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inﬂation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are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also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recalled</a:t>
            </a:r>
          </a:p>
          <a:p>
            <a:pPr>
              <a:lnSpc>
                <a:spcPts val="16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bearing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in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mind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dimensionality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146300" y="1968504"/>
            <a:ext cx="549374" cy="162487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Γ(y)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2ρ</a:t>
            </a:r>
          </a:p>
        </p:txBody>
      </p:sp>
    </p:spTree>
    <p:extLst>
      <p:ext uri="{BB962C8B-B14F-4D97-AF65-F5344CB8AC3E}">
        <p14:creationId xmlns:p14="http://schemas.microsoft.com/office/powerpoint/2010/main" val="42177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>
          <a:xfrm>
            <a:off x="1924914" y="1451513"/>
            <a:ext cx="177838" cy="18242"/>
          </a:xfrm>
          <a:custGeom>
            <a:avLst/>
            <a:gdLst>
              <a:gd name="connsiteX0" fmla="*/ 6350 w 177838"/>
              <a:gd name="connsiteY0" fmla="*/ 6350 h 18242"/>
              <a:gd name="connsiteX1" fmla="*/ 171488 w 177838"/>
              <a:gd name="connsiteY1" fmla="*/ 6350 h 1824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77838" h="18242">
                <a:moveTo>
                  <a:pt x="6350" y="6350"/>
                </a:moveTo>
                <a:lnTo>
                  <a:pt x="171488" y="6350"/>
                </a:lnTo>
              </a:path>
            </a:pathLst>
          </a:custGeom>
          <a:ln w="12700">
            <a:solidFill>
              <a:srgbClr val="000000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365" tIns="45685" rIns="91365" bIns="45685"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01600" y="152404"/>
            <a:ext cx="2574494" cy="1080159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  <a:tabLst>
                <a:tab pos="532970" algn="l"/>
              </a:tabLst>
            </a:pP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extending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condensates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400" dirty="0">
                <a:solidFill>
                  <a:srgbClr val="3333B2"/>
                </a:solidFill>
                <a:latin typeface="Segoe UI" pitchFamily="18" charset="0"/>
                <a:cs typeface="Segoe UI" pitchFamily="18" charset="0"/>
              </a:rPr>
              <a:t>limit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800"/>
              </a:lnSpc>
              <a:tabLst>
                <a:tab pos="5329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using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well-known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expression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930400" y="1308100"/>
            <a:ext cx="128457" cy="36928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  <a:tabLst>
                <a:tab pos="3807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1</a:t>
            </a:r>
          </a:p>
          <a:p>
            <a:pPr>
              <a:lnSpc>
                <a:spcPts val="1600"/>
              </a:lnSpc>
              <a:tabLst>
                <a:tab pos="3807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F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2133600" y="1384300"/>
            <a:ext cx="96948" cy="17541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−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2286000" y="1308100"/>
            <a:ext cx="68672" cy="343436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zh-CN" sz="1100" u="sng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y</a:t>
            </a:r>
          </a:p>
          <a:p>
            <a:pPr>
              <a:lnSpc>
                <a:spcPts val="14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z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2425700" y="1358900"/>
            <a:ext cx="463736" cy="201262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→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G(y)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γ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635000" y="1778000"/>
            <a:ext cx="3514440" cy="744110"/>
          </a:xfrm>
          <a:prstGeom prst="rect">
            <a:avLst/>
          </a:prstGeom>
          <a:noFill/>
        </p:spPr>
        <p:txBody>
          <a:bodyPr wrap="none" lIns="0" tIns="0" rIns="0" bIns="45685" rtlCol="0">
            <a:spAutoFit/>
          </a:bodyPr>
          <a:lstStyle/>
          <a:p>
            <a:pPr>
              <a:lnSpc>
                <a:spcPts val="900"/>
              </a:lnSpc>
              <a:tabLst>
                <a:tab pos="156084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where</a:t>
            </a:r>
          </a:p>
          <a:p>
            <a:pPr>
              <a:lnSpc>
                <a:spcPts val="1400"/>
              </a:lnSpc>
              <a:tabLst>
                <a:tab pos="1560840" algn="l"/>
              </a:tabLst>
            </a:pPr>
            <a:r>
              <a:rPr lang="en-US" altLang="zh-CN" dirty="0" smtClean="0"/>
              <a:t>	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g</a:t>
            </a:r>
            <a:r>
              <a:rPr lang="en-US" altLang="zh-CN" sz="8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κ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=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9π</a:t>
            </a:r>
          </a:p>
          <a:p>
            <a:pPr>
              <a:lnSpc>
                <a:spcPts val="1800"/>
              </a:lnSpc>
              <a:tabLst>
                <a:tab pos="156084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why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this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happens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can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be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obtained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by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exploring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a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certain</a:t>
            </a:r>
          </a:p>
          <a:p>
            <a:pPr>
              <a:lnSpc>
                <a:spcPts val="1300"/>
              </a:lnSpc>
              <a:tabLst>
                <a:tab pos="1560840" algn="l"/>
              </a:tabLst>
            </a:pP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notion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of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Tobin’s</a:t>
            </a:r>
            <a:r>
              <a:rPr lang="en-US" altLang="zh-CN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100" dirty="0">
                <a:solidFill>
                  <a:srgbClr val="000000"/>
                </a:solidFill>
                <a:latin typeface="Segoe UI" pitchFamily="18" charset="0"/>
                <a:cs typeface="Segoe UI" pitchFamily="18" charset="0"/>
              </a:rPr>
              <a:t>equation</a:t>
            </a:r>
          </a:p>
        </p:txBody>
      </p:sp>
    </p:spTree>
    <p:extLst>
      <p:ext uri="{BB962C8B-B14F-4D97-AF65-F5344CB8AC3E}">
        <p14:creationId xmlns:p14="http://schemas.microsoft.com/office/powerpoint/2010/main" val="8887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593</Words>
  <Application>Microsoft Office PowerPoint</Application>
  <PresentationFormat>Custom</PresentationFormat>
  <Paragraphs>239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Springfield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Second Look on Hooft Points</dc:title>
  <dc:creator>Pat Burleson</dc:creator>
  <cp:lastModifiedBy>Pat Burleson</cp:lastModifiedBy>
  <cp:revision>15</cp:revision>
  <dcterms:created xsi:type="dcterms:W3CDTF">2006-08-16T00:00:00Z</dcterms:created>
  <dcterms:modified xsi:type="dcterms:W3CDTF">2012-07-31T14:11:55Z</dcterms:modified>
</cp:coreProperties>
</file>